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9"/>
  </p:notesMasterIdLst>
  <p:sldIdLst>
    <p:sldId id="380" r:id="rId3"/>
    <p:sldId id="399" r:id="rId4"/>
    <p:sldId id="402" r:id="rId5"/>
    <p:sldId id="395" r:id="rId6"/>
    <p:sldId id="390" r:id="rId7"/>
    <p:sldId id="396" r:id="rId8"/>
  </p:sldIdLst>
  <p:sldSz cx="9144000" cy="6858000" type="screen4x3"/>
  <p:notesSz cx="6638925" cy="97345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26722"/>
    <a:srgbClr val="C25C10"/>
    <a:srgbClr val="C28710"/>
    <a:srgbClr val="ECA820"/>
    <a:srgbClr val="003399"/>
    <a:srgbClr val="0033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4532" autoAdjust="0"/>
  </p:normalViewPr>
  <p:slideViewPr>
    <p:cSldViewPr>
      <p:cViewPr>
        <p:scale>
          <a:sx n="100" d="100"/>
          <a:sy n="100" d="100"/>
        </p:scale>
        <p:origin x="-1980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190" y="-108"/>
      </p:cViewPr>
      <p:guideLst>
        <p:guide orient="horz" pos="3066"/>
        <p:guide pos="209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9C9364-2A37-49EC-8F86-C3B4BC7F10CD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92C60C-852B-41FB-A201-1BDC7EFB3C4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sym typeface="Verdana"/>
            </a:rPr>
            <a:t>Всего лишь каждый второй клиент заключает договор КАСКО на следующий год</a:t>
          </a:r>
          <a:endParaRPr lang="ru-RU" sz="2000" b="1" dirty="0">
            <a:latin typeface="Franklin Gothic Book" pitchFamily="34" charset="0"/>
          </a:endParaRPr>
        </a:p>
      </dgm:t>
    </dgm:pt>
    <dgm:pt modelId="{7447C949-02E4-4CAB-BC30-A32AEDFD126F}" type="parTrans" cxnId="{A4AAA436-C7DE-42AA-996C-805505FDAA40}">
      <dgm:prSet/>
      <dgm:spPr/>
      <dgm:t>
        <a:bodyPr/>
        <a:lstStyle/>
        <a:p>
          <a:endParaRPr lang="ru-RU"/>
        </a:p>
      </dgm:t>
    </dgm:pt>
    <dgm:pt modelId="{2FCCBF36-318B-4448-91AD-04C408EF03A6}" type="sibTrans" cxnId="{A4AAA436-C7DE-42AA-996C-805505FDAA40}">
      <dgm:prSet/>
      <dgm:spPr/>
      <dgm:t>
        <a:bodyPr/>
        <a:lstStyle/>
        <a:p>
          <a:endParaRPr lang="ru-RU"/>
        </a:p>
      </dgm:t>
    </dgm:pt>
    <dgm:pt modelId="{3D3C1850-2811-4F93-881B-16F8017DEE3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sym typeface="Verdana"/>
            </a:rPr>
            <a:t>100% довольных клиентов</a:t>
          </a:r>
          <a:endParaRPr lang="ru-RU" sz="2000" b="1" dirty="0">
            <a:latin typeface="Franklin Gothic Book" pitchFamily="34" charset="0"/>
          </a:endParaRPr>
        </a:p>
      </dgm:t>
    </dgm:pt>
    <dgm:pt modelId="{C467CF08-7CE5-4F45-8232-EA9D91C9DBBD}" type="parTrans" cxnId="{FEAD66DC-DC08-4ACC-B7FA-9AD8F1713A2A}">
      <dgm:prSet/>
      <dgm:spPr/>
      <dgm:t>
        <a:bodyPr/>
        <a:lstStyle/>
        <a:p>
          <a:endParaRPr lang="ru-RU"/>
        </a:p>
      </dgm:t>
    </dgm:pt>
    <dgm:pt modelId="{35E19D88-2F8A-4D66-8A5A-8A1801284195}" type="sibTrans" cxnId="{FEAD66DC-DC08-4ACC-B7FA-9AD8F1713A2A}">
      <dgm:prSet/>
      <dgm:spPr/>
      <dgm:t>
        <a:bodyPr/>
        <a:lstStyle/>
        <a:p>
          <a:endParaRPr lang="ru-RU"/>
        </a:p>
      </dgm:t>
    </dgm:pt>
    <dgm:pt modelId="{D1D9BD1E-521B-42D2-B91A-B9985834974E}" type="pres">
      <dgm:prSet presAssocID="{339C9364-2A37-49EC-8F86-C3B4BC7F10C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4DDA87-57F7-47FE-927F-9FDDBFAF2E04}" type="pres">
      <dgm:prSet presAssocID="{339C9364-2A37-49EC-8F86-C3B4BC7F10CD}" presName="divider" presStyleLbl="fgShp" presStyleIdx="0" presStyleCnt="1" custLinFactNeighborX="0" custLinFactNeighborY="1457"/>
      <dgm:spPr/>
    </dgm:pt>
    <dgm:pt modelId="{119F592C-2B48-4AAA-B74A-BC2F111ED65A}" type="pres">
      <dgm:prSet presAssocID="{4292C60C-852B-41FB-A201-1BDC7EFB3C45}" presName="downArrow" presStyleLbl="node1" presStyleIdx="0" presStyleCnt="2" custScaleX="67163"/>
      <dgm:spPr/>
    </dgm:pt>
    <dgm:pt modelId="{E2AF7B0B-6B95-4F9A-BD79-8804F9F6B24C}" type="pres">
      <dgm:prSet presAssocID="{4292C60C-852B-41FB-A201-1BDC7EFB3C45}" presName="downArrowText" presStyleLbl="revTx" presStyleIdx="0" presStyleCnt="2" custScaleX="1223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56949-8E05-47FF-9AB0-ECCBF653ADFA}" type="pres">
      <dgm:prSet presAssocID="{3D3C1850-2811-4F93-881B-16F8017DEE3A}" presName="upArrow" presStyleLbl="node1" presStyleIdx="1" presStyleCnt="2" custScaleX="72451" custScaleY="103400"/>
      <dgm:spPr/>
    </dgm:pt>
    <dgm:pt modelId="{424DC94C-75CD-49D1-A2A0-695497EF60CC}" type="pres">
      <dgm:prSet presAssocID="{3D3C1850-2811-4F93-881B-16F8017DEE3A}" presName="upArrowText" presStyleLbl="revTx" presStyleIdx="1" presStyleCnt="2" custScaleX="115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A3EB58-81B1-470E-A07E-FE5DAF391593}" type="presOf" srcId="{3D3C1850-2811-4F93-881B-16F8017DEE3A}" destId="{424DC94C-75CD-49D1-A2A0-695497EF60CC}" srcOrd="0" destOrd="0" presId="urn:microsoft.com/office/officeart/2005/8/layout/arrow3"/>
    <dgm:cxn modelId="{A4AAA436-C7DE-42AA-996C-805505FDAA40}" srcId="{339C9364-2A37-49EC-8F86-C3B4BC7F10CD}" destId="{4292C60C-852B-41FB-A201-1BDC7EFB3C45}" srcOrd="0" destOrd="0" parTransId="{7447C949-02E4-4CAB-BC30-A32AEDFD126F}" sibTransId="{2FCCBF36-318B-4448-91AD-04C408EF03A6}"/>
    <dgm:cxn modelId="{FEAD66DC-DC08-4ACC-B7FA-9AD8F1713A2A}" srcId="{339C9364-2A37-49EC-8F86-C3B4BC7F10CD}" destId="{3D3C1850-2811-4F93-881B-16F8017DEE3A}" srcOrd="1" destOrd="0" parTransId="{C467CF08-7CE5-4F45-8232-EA9D91C9DBBD}" sibTransId="{35E19D88-2F8A-4D66-8A5A-8A1801284195}"/>
    <dgm:cxn modelId="{0F422291-C342-4791-BDDF-A0ABA222A235}" type="presOf" srcId="{4292C60C-852B-41FB-A201-1BDC7EFB3C45}" destId="{E2AF7B0B-6B95-4F9A-BD79-8804F9F6B24C}" srcOrd="0" destOrd="0" presId="urn:microsoft.com/office/officeart/2005/8/layout/arrow3"/>
    <dgm:cxn modelId="{7A78379E-DABE-4D64-94C7-7754D3EDFB79}" type="presOf" srcId="{339C9364-2A37-49EC-8F86-C3B4BC7F10CD}" destId="{D1D9BD1E-521B-42D2-B91A-B9985834974E}" srcOrd="0" destOrd="0" presId="urn:microsoft.com/office/officeart/2005/8/layout/arrow3"/>
    <dgm:cxn modelId="{E0FA7581-D140-47B1-8C53-374F630BD4E3}" type="presParOf" srcId="{D1D9BD1E-521B-42D2-B91A-B9985834974E}" destId="{7F4DDA87-57F7-47FE-927F-9FDDBFAF2E04}" srcOrd="0" destOrd="0" presId="urn:microsoft.com/office/officeart/2005/8/layout/arrow3"/>
    <dgm:cxn modelId="{5C6855E0-1A1D-46F1-8182-4D4181089708}" type="presParOf" srcId="{D1D9BD1E-521B-42D2-B91A-B9985834974E}" destId="{119F592C-2B48-4AAA-B74A-BC2F111ED65A}" srcOrd="1" destOrd="0" presId="urn:microsoft.com/office/officeart/2005/8/layout/arrow3"/>
    <dgm:cxn modelId="{346BD2F4-257A-4E63-8E96-7A1EAC5A8B96}" type="presParOf" srcId="{D1D9BD1E-521B-42D2-B91A-B9985834974E}" destId="{E2AF7B0B-6B95-4F9A-BD79-8804F9F6B24C}" srcOrd="2" destOrd="0" presId="urn:microsoft.com/office/officeart/2005/8/layout/arrow3"/>
    <dgm:cxn modelId="{6D11CE3F-D014-4B60-8E38-BD66A8F272A3}" type="presParOf" srcId="{D1D9BD1E-521B-42D2-B91A-B9985834974E}" destId="{C5656949-8E05-47FF-9AB0-ECCBF653ADFA}" srcOrd="3" destOrd="0" presId="urn:microsoft.com/office/officeart/2005/8/layout/arrow3"/>
    <dgm:cxn modelId="{A42F14B2-C45D-4916-A8C0-0F70576C5C1E}" type="presParOf" srcId="{D1D9BD1E-521B-42D2-B91A-B9985834974E}" destId="{424DC94C-75CD-49D1-A2A0-695497EF60C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8B4270-E196-429A-B7EF-E6ADE1C93BE8}" type="doc">
      <dgm:prSet loTypeId="urn:microsoft.com/office/officeart/2005/8/layout/target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CD7E36-E67B-46B9-BF0F-855D4C3151BB}">
      <dgm:prSet phldrT="[Текст]" custT="1"/>
      <dgm:spPr/>
      <dgm:t>
        <a:bodyPr/>
        <a:lstStyle/>
        <a:p>
          <a:r>
            <a:rPr lang="ru-RU" sz="1800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ea typeface="+mn-ea"/>
              <a:cs typeface="Arial" charset="0"/>
              <a:sym typeface="Verdana"/>
            </a:rPr>
            <a:t>Максимальный сервис для клиента это их лояльность к Вам в будущем</a:t>
          </a:r>
        </a:p>
      </dgm:t>
    </dgm:pt>
    <dgm:pt modelId="{7E31F304-EEA8-41AE-BDF9-E220B3D4BC9C}" type="parTrans" cxnId="{AF34E646-74B1-40D0-ADB9-B7D6AB041E5D}">
      <dgm:prSet/>
      <dgm:spPr/>
      <dgm:t>
        <a:bodyPr/>
        <a:lstStyle/>
        <a:p>
          <a:endParaRPr lang="ru-RU"/>
        </a:p>
      </dgm:t>
    </dgm:pt>
    <dgm:pt modelId="{417FDDE8-5A71-498C-88D0-F7A615B9E230}" type="sibTrans" cxnId="{AF34E646-74B1-40D0-ADB9-B7D6AB041E5D}">
      <dgm:prSet/>
      <dgm:spPr/>
      <dgm:t>
        <a:bodyPr/>
        <a:lstStyle/>
        <a:p>
          <a:endParaRPr lang="ru-RU"/>
        </a:p>
      </dgm:t>
    </dgm:pt>
    <dgm:pt modelId="{55D4E009-D37D-4E97-AE76-6A05D128E7B8}">
      <dgm:prSet phldrT="[Текст]" custT="1"/>
      <dgm:spPr/>
      <dgm:t>
        <a:bodyPr/>
        <a:lstStyle/>
        <a:p>
          <a:r>
            <a:rPr lang="ru-RU" sz="1800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ea typeface="+mn-ea"/>
              <a:cs typeface="Arial" charset="0"/>
              <a:sym typeface="Verdana"/>
            </a:rPr>
            <a:t>Ваше Агентское вознаграждение увеличится, т.к. у нас будут продолжать страховаться не менее 30% клиентов</a:t>
          </a:r>
        </a:p>
      </dgm:t>
    </dgm:pt>
    <dgm:pt modelId="{48F651AA-B25D-4305-8FD4-801797399162}" type="parTrans" cxnId="{7EB43ABF-5644-4302-A5BA-7AE62D9EE449}">
      <dgm:prSet/>
      <dgm:spPr/>
      <dgm:t>
        <a:bodyPr/>
        <a:lstStyle/>
        <a:p>
          <a:endParaRPr lang="ru-RU"/>
        </a:p>
      </dgm:t>
    </dgm:pt>
    <dgm:pt modelId="{6E65CD82-3F8B-4BBA-9A4C-580E33898D4F}" type="sibTrans" cxnId="{7EB43ABF-5644-4302-A5BA-7AE62D9EE449}">
      <dgm:prSet/>
      <dgm:spPr/>
      <dgm:t>
        <a:bodyPr/>
        <a:lstStyle/>
        <a:p>
          <a:endParaRPr lang="ru-RU"/>
        </a:p>
      </dgm:t>
    </dgm:pt>
    <dgm:pt modelId="{962939E6-7905-4763-9638-4494A658FD06}">
      <dgm:prSet phldrT="[Текст]" custT="1"/>
      <dgm:spPr/>
      <dgm:t>
        <a:bodyPr/>
        <a:lstStyle/>
        <a:p>
          <a:r>
            <a:rPr lang="ru-RU" sz="1800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ea typeface="+mn-ea"/>
              <a:cs typeface="Arial" charset="0"/>
              <a:sym typeface="Verdana"/>
            </a:rPr>
            <a:t>Больше договоров КАСКО, больше выплат на Ваше СТО</a:t>
          </a:r>
        </a:p>
      </dgm:t>
    </dgm:pt>
    <dgm:pt modelId="{AB2A3709-6EEE-45C4-A95F-E1A4815FC5EC}" type="parTrans" cxnId="{F4DF50FB-F585-4688-B413-581640022ED0}">
      <dgm:prSet/>
      <dgm:spPr/>
      <dgm:t>
        <a:bodyPr/>
        <a:lstStyle/>
        <a:p>
          <a:endParaRPr lang="ru-RU"/>
        </a:p>
      </dgm:t>
    </dgm:pt>
    <dgm:pt modelId="{D599242C-79F2-4E88-9881-BCD2ACEADE97}" type="sibTrans" cxnId="{F4DF50FB-F585-4688-B413-581640022ED0}">
      <dgm:prSet/>
      <dgm:spPr/>
      <dgm:t>
        <a:bodyPr/>
        <a:lstStyle/>
        <a:p>
          <a:endParaRPr lang="ru-RU"/>
        </a:p>
      </dgm:t>
    </dgm:pt>
    <dgm:pt modelId="{94DEE553-25A0-4A28-A2B9-17AE27B2B591}" type="pres">
      <dgm:prSet presAssocID="{288B4270-E196-429A-B7EF-E6ADE1C93BE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DC2B4D-9E8D-4080-89B1-C2061E80A1B0}" type="pres">
      <dgm:prSet presAssocID="{A1CD7E36-E67B-46B9-BF0F-855D4C3151BB}" presName="circle1" presStyleLbl="node1" presStyleIdx="0" presStyleCnt="3"/>
      <dgm:spPr/>
    </dgm:pt>
    <dgm:pt modelId="{296FAC9F-ADF0-4F86-9146-88C9D0175394}" type="pres">
      <dgm:prSet presAssocID="{A1CD7E36-E67B-46B9-BF0F-855D4C3151BB}" presName="space" presStyleCnt="0"/>
      <dgm:spPr/>
    </dgm:pt>
    <dgm:pt modelId="{71B45A77-B828-4E2A-AE92-C99BB5AE043E}" type="pres">
      <dgm:prSet presAssocID="{A1CD7E36-E67B-46B9-BF0F-855D4C3151BB}" presName="rect1" presStyleLbl="alignAcc1" presStyleIdx="0" presStyleCnt="3"/>
      <dgm:spPr/>
      <dgm:t>
        <a:bodyPr/>
        <a:lstStyle/>
        <a:p>
          <a:endParaRPr lang="ru-RU"/>
        </a:p>
      </dgm:t>
    </dgm:pt>
    <dgm:pt modelId="{EDF1104B-1870-42C2-936E-D452784CA257}" type="pres">
      <dgm:prSet presAssocID="{55D4E009-D37D-4E97-AE76-6A05D128E7B8}" presName="vertSpace2" presStyleLbl="node1" presStyleIdx="0" presStyleCnt="3"/>
      <dgm:spPr/>
    </dgm:pt>
    <dgm:pt modelId="{31DC01FA-CF01-4658-91D3-AF4AF89726DF}" type="pres">
      <dgm:prSet presAssocID="{55D4E009-D37D-4E97-AE76-6A05D128E7B8}" presName="circle2" presStyleLbl="node1" presStyleIdx="1" presStyleCnt="3"/>
      <dgm:spPr/>
    </dgm:pt>
    <dgm:pt modelId="{242DE485-9B05-4693-82B0-64096DF0DAD9}" type="pres">
      <dgm:prSet presAssocID="{55D4E009-D37D-4E97-AE76-6A05D128E7B8}" presName="rect2" presStyleLbl="alignAcc1" presStyleIdx="1" presStyleCnt="3"/>
      <dgm:spPr/>
      <dgm:t>
        <a:bodyPr/>
        <a:lstStyle/>
        <a:p>
          <a:endParaRPr lang="ru-RU"/>
        </a:p>
      </dgm:t>
    </dgm:pt>
    <dgm:pt modelId="{FC06E900-5661-4244-9C0C-9E12F42DE603}" type="pres">
      <dgm:prSet presAssocID="{962939E6-7905-4763-9638-4494A658FD06}" presName="vertSpace3" presStyleLbl="node1" presStyleIdx="1" presStyleCnt="3"/>
      <dgm:spPr/>
    </dgm:pt>
    <dgm:pt modelId="{96263A6B-6285-441A-B354-B05CACCF2131}" type="pres">
      <dgm:prSet presAssocID="{962939E6-7905-4763-9638-4494A658FD06}" presName="circle3" presStyleLbl="node1" presStyleIdx="2" presStyleCnt="3"/>
      <dgm:spPr/>
    </dgm:pt>
    <dgm:pt modelId="{C557B53F-3FCC-405A-9845-091A764085E0}" type="pres">
      <dgm:prSet presAssocID="{962939E6-7905-4763-9638-4494A658FD06}" presName="rect3" presStyleLbl="alignAcc1" presStyleIdx="2" presStyleCnt="3"/>
      <dgm:spPr/>
      <dgm:t>
        <a:bodyPr/>
        <a:lstStyle/>
        <a:p>
          <a:endParaRPr lang="ru-RU"/>
        </a:p>
      </dgm:t>
    </dgm:pt>
    <dgm:pt modelId="{9BF5FC8A-A7AB-4A88-BF47-2DF8396774FA}" type="pres">
      <dgm:prSet presAssocID="{A1CD7E36-E67B-46B9-BF0F-855D4C3151BB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CBC42-B2D7-4751-9075-3A469A86A5EE}" type="pres">
      <dgm:prSet presAssocID="{55D4E009-D37D-4E97-AE76-6A05D128E7B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953C5-5A44-4237-8ADA-885229B11D38}" type="pres">
      <dgm:prSet presAssocID="{962939E6-7905-4763-9638-4494A658FD06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DE5797-4550-4008-99A3-C37AF4E8D336}" type="presOf" srcId="{288B4270-E196-429A-B7EF-E6ADE1C93BE8}" destId="{94DEE553-25A0-4A28-A2B9-17AE27B2B591}" srcOrd="0" destOrd="0" presId="urn:microsoft.com/office/officeart/2005/8/layout/target3"/>
    <dgm:cxn modelId="{F95B042E-5C10-4385-B3BD-4ADF55F6CE15}" type="presOf" srcId="{A1CD7E36-E67B-46B9-BF0F-855D4C3151BB}" destId="{71B45A77-B828-4E2A-AE92-C99BB5AE043E}" srcOrd="0" destOrd="0" presId="urn:microsoft.com/office/officeart/2005/8/layout/target3"/>
    <dgm:cxn modelId="{7EB43ABF-5644-4302-A5BA-7AE62D9EE449}" srcId="{288B4270-E196-429A-B7EF-E6ADE1C93BE8}" destId="{55D4E009-D37D-4E97-AE76-6A05D128E7B8}" srcOrd="1" destOrd="0" parTransId="{48F651AA-B25D-4305-8FD4-801797399162}" sibTransId="{6E65CD82-3F8B-4BBA-9A4C-580E33898D4F}"/>
    <dgm:cxn modelId="{E174D023-F6A7-4A45-8D2D-F2A422CABE96}" type="presOf" srcId="{962939E6-7905-4763-9638-4494A658FD06}" destId="{922953C5-5A44-4237-8ADA-885229B11D38}" srcOrd="1" destOrd="0" presId="urn:microsoft.com/office/officeart/2005/8/layout/target3"/>
    <dgm:cxn modelId="{8068DFC6-D6E5-483F-BEC6-F74ABD3D9A73}" type="presOf" srcId="{962939E6-7905-4763-9638-4494A658FD06}" destId="{C557B53F-3FCC-405A-9845-091A764085E0}" srcOrd="0" destOrd="0" presId="urn:microsoft.com/office/officeart/2005/8/layout/target3"/>
    <dgm:cxn modelId="{AF34E646-74B1-40D0-ADB9-B7D6AB041E5D}" srcId="{288B4270-E196-429A-B7EF-E6ADE1C93BE8}" destId="{A1CD7E36-E67B-46B9-BF0F-855D4C3151BB}" srcOrd="0" destOrd="0" parTransId="{7E31F304-EEA8-41AE-BDF9-E220B3D4BC9C}" sibTransId="{417FDDE8-5A71-498C-88D0-F7A615B9E230}"/>
    <dgm:cxn modelId="{322A54F1-6F08-498C-B7BD-0392F514CE06}" type="presOf" srcId="{A1CD7E36-E67B-46B9-BF0F-855D4C3151BB}" destId="{9BF5FC8A-A7AB-4A88-BF47-2DF8396774FA}" srcOrd="1" destOrd="0" presId="urn:microsoft.com/office/officeart/2005/8/layout/target3"/>
    <dgm:cxn modelId="{F4DF50FB-F585-4688-B413-581640022ED0}" srcId="{288B4270-E196-429A-B7EF-E6ADE1C93BE8}" destId="{962939E6-7905-4763-9638-4494A658FD06}" srcOrd="2" destOrd="0" parTransId="{AB2A3709-6EEE-45C4-A95F-E1A4815FC5EC}" sibTransId="{D599242C-79F2-4E88-9881-BCD2ACEADE97}"/>
    <dgm:cxn modelId="{1468D69A-1BDE-48F8-AD0F-5CAC453A1A94}" type="presOf" srcId="{55D4E009-D37D-4E97-AE76-6A05D128E7B8}" destId="{242DE485-9B05-4693-82B0-64096DF0DAD9}" srcOrd="0" destOrd="0" presId="urn:microsoft.com/office/officeart/2005/8/layout/target3"/>
    <dgm:cxn modelId="{29EA6009-273A-4EF0-9820-1B9F34EDAD0D}" type="presOf" srcId="{55D4E009-D37D-4E97-AE76-6A05D128E7B8}" destId="{042CBC42-B2D7-4751-9075-3A469A86A5EE}" srcOrd="1" destOrd="0" presId="urn:microsoft.com/office/officeart/2005/8/layout/target3"/>
    <dgm:cxn modelId="{5CA358B0-5D18-45F3-A537-705FEEF7516D}" type="presParOf" srcId="{94DEE553-25A0-4A28-A2B9-17AE27B2B591}" destId="{A3DC2B4D-9E8D-4080-89B1-C2061E80A1B0}" srcOrd="0" destOrd="0" presId="urn:microsoft.com/office/officeart/2005/8/layout/target3"/>
    <dgm:cxn modelId="{FCC0966D-3BA5-48A6-9EF6-7CC9B6AD860E}" type="presParOf" srcId="{94DEE553-25A0-4A28-A2B9-17AE27B2B591}" destId="{296FAC9F-ADF0-4F86-9146-88C9D0175394}" srcOrd="1" destOrd="0" presId="urn:microsoft.com/office/officeart/2005/8/layout/target3"/>
    <dgm:cxn modelId="{0909C971-FF1F-4D36-AC33-DEF91CFEC7A1}" type="presParOf" srcId="{94DEE553-25A0-4A28-A2B9-17AE27B2B591}" destId="{71B45A77-B828-4E2A-AE92-C99BB5AE043E}" srcOrd="2" destOrd="0" presId="urn:microsoft.com/office/officeart/2005/8/layout/target3"/>
    <dgm:cxn modelId="{268405DD-403E-47C3-B81E-F2141E2E90AF}" type="presParOf" srcId="{94DEE553-25A0-4A28-A2B9-17AE27B2B591}" destId="{EDF1104B-1870-42C2-936E-D452784CA257}" srcOrd="3" destOrd="0" presId="urn:microsoft.com/office/officeart/2005/8/layout/target3"/>
    <dgm:cxn modelId="{C2082DB1-F1A6-4DAA-AD01-0B56D4FEDF04}" type="presParOf" srcId="{94DEE553-25A0-4A28-A2B9-17AE27B2B591}" destId="{31DC01FA-CF01-4658-91D3-AF4AF89726DF}" srcOrd="4" destOrd="0" presId="urn:microsoft.com/office/officeart/2005/8/layout/target3"/>
    <dgm:cxn modelId="{61D9CD06-1324-4F7B-A434-F31B59ADE7FE}" type="presParOf" srcId="{94DEE553-25A0-4A28-A2B9-17AE27B2B591}" destId="{242DE485-9B05-4693-82B0-64096DF0DAD9}" srcOrd="5" destOrd="0" presId="urn:microsoft.com/office/officeart/2005/8/layout/target3"/>
    <dgm:cxn modelId="{F472CAD7-53F8-4C43-BF8F-2DF70D80846F}" type="presParOf" srcId="{94DEE553-25A0-4A28-A2B9-17AE27B2B591}" destId="{FC06E900-5661-4244-9C0C-9E12F42DE603}" srcOrd="6" destOrd="0" presId="urn:microsoft.com/office/officeart/2005/8/layout/target3"/>
    <dgm:cxn modelId="{2BA7B1D4-8386-4F43-A6A0-6F4B2D49CA40}" type="presParOf" srcId="{94DEE553-25A0-4A28-A2B9-17AE27B2B591}" destId="{96263A6B-6285-441A-B354-B05CACCF2131}" srcOrd="7" destOrd="0" presId="urn:microsoft.com/office/officeart/2005/8/layout/target3"/>
    <dgm:cxn modelId="{AB61A44F-0E60-4AD1-A083-B67B9AC721D6}" type="presParOf" srcId="{94DEE553-25A0-4A28-A2B9-17AE27B2B591}" destId="{C557B53F-3FCC-405A-9845-091A764085E0}" srcOrd="8" destOrd="0" presId="urn:microsoft.com/office/officeart/2005/8/layout/target3"/>
    <dgm:cxn modelId="{51FDA011-2632-42FD-9173-A90C60C8CCCE}" type="presParOf" srcId="{94DEE553-25A0-4A28-A2B9-17AE27B2B591}" destId="{9BF5FC8A-A7AB-4A88-BF47-2DF8396774FA}" srcOrd="9" destOrd="0" presId="urn:microsoft.com/office/officeart/2005/8/layout/target3"/>
    <dgm:cxn modelId="{ABE71484-DA6E-416A-9BED-FC98CED3198D}" type="presParOf" srcId="{94DEE553-25A0-4A28-A2B9-17AE27B2B591}" destId="{042CBC42-B2D7-4751-9075-3A469A86A5EE}" srcOrd="10" destOrd="0" presId="urn:microsoft.com/office/officeart/2005/8/layout/target3"/>
    <dgm:cxn modelId="{C66EB83D-8594-43B3-9524-1B49A9B69682}" type="presParOf" srcId="{94DEE553-25A0-4A28-A2B9-17AE27B2B591}" destId="{922953C5-5A44-4237-8ADA-885229B11D3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DDA87-57F7-47FE-927F-9FDDBFAF2E04}">
      <dsp:nvSpPr>
        <dsp:cNvPr id="0" name=""/>
        <dsp:cNvSpPr/>
      </dsp:nvSpPr>
      <dsp:spPr>
        <a:xfrm rot="21300000">
          <a:off x="19224" y="1693755"/>
          <a:ext cx="6226246" cy="71299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9F592C-2B48-4AAA-B74A-BC2F111ED65A}">
      <dsp:nvSpPr>
        <dsp:cNvPr id="0" name=""/>
        <dsp:cNvSpPr/>
      </dsp:nvSpPr>
      <dsp:spPr>
        <a:xfrm>
          <a:off x="1060334" y="203200"/>
          <a:ext cx="1262267" cy="162560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AF7B0B-6B95-4F9A-BD79-8804F9F6B24C}">
      <dsp:nvSpPr>
        <dsp:cNvPr id="0" name=""/>
        <dsp:cNvSpPr/>
      </dsp:nvSpPr>
      <dsp:spPr>
        <a:xfrm>
          <a:off x="3096343" y="0"/>
          <a:ext cx="2452593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sym typeface="Verdana"/>
            </a:rPr>
            <a:t>Всего лишь каждый второй клиент заключает договор КАСКО на следующий год</a:t>
          </a:r>
          <a:endParaRPr lang="ru-RU" sz="2000" b="1" kern="1200" dirty="0">
            <a:latin typeface="Franklin Gothic Book" pitchFamily="34" charset="0"/>
          </a:endParaRPr>
        </a:p>
      </dsp:txBody>
      <dsp:txXfrm>
        <a:off x="3096343" y="0"/>
        <a:ext cx="2452593" cy="1706880"/>
      </dsp:txXfrm>
    </dsp:sp>
    <dsp:sp modelId="{C5656949-8E05-47FF-9AB0-ECCBF653ADFA}">
      <dsp:nvSpPr>
        <dsp:cNvPr id="0" name=""/>
        <dsp:cNvSpPr/>
      </dsp:nvSpPr>
      <dsp:spPr>
        <a:xfrm>
          <a:off x="3892402" y="2207564"/>
          <a:ext cx="1361650" cy="168087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DC94C-75CD-49D1-A2A0-695497EF60CC}">
      <dsp:nvSpPr>
        <dsp:cNvPr id="0" name=""/>
        <dsp:cNvSpPr/>
      </dsp:nvSpPr>
      <dsp:spPr>
        <a:xfrm>
          <a:off x="787767" y="2357120"/>
          <a:ext cx="2308575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sym typeface="Verdana"/>
            </a:rPr>
            <a:t>100% довольных клиентов</a:t>
          </a:r>
          <a:endParaRPr lang="ru-RU" sz="2000" b="1" kern="1200" dirty="0">
            <a:latin typeface="Franklin Gothic Book" pitchFamily="34" charset="0"/>
          </a:endParaRPr>
        </a:p>
      </dsp:txBody>
      <dsp:txXfrm>
        <a:off x="787767" y="2357120"/>
        <a:ext cx="2308575" cy="1706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C2B4D-9E8D-4080-89B1-C2061E80A1B0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B45A77-B828-4E2A-AE92-C99BB5AE043E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ea typeface="+mn-ea"/>
              <a:cs typeface="Arial" charset="0"/>
              <a:sym typeface="Verdana"/>
            </a:rPr>
            <a:t>Максимальный сервис для клиента это их лояльность к Вам в будущем</a:t>
          </a:r>
        </a:p>
      </dsp:txBody>
      <dsp:txXfrm>
        <a:off x="1828800" y="203199"/>
        <a:ext cx="4267200" cy="1097282"/>
      </dsp:txXfrm>
    </dsp:sp>
    <dsp:sp modelId="{31DC01FA-CF01-4658-91D3-AF4AF89726DF}">
      <dsp:nvSpPr>
        <dsp:cNvPr id="0" name=""/>
        <dsp:cNvSpPr/>
      </dsp:nvSpPr>
      <dsp:spPr>
        <a:xfrm>
          <a:off x="640081" y="1300482"/>
          <a:ext cx="2377437" cy="237743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2DE485-9B05-4693-82B0-64096DF0DAD9}">
      <dsp:nvSpPr>
        <dsp:cNvPr id="0" name=""/>
        <dsp:cNvSpPr/>
      </dsp:nvSpPr>
      <dsp:spPr>
        <a:xfrm>
          <a:off x="1828800" y="1300482"/>
          <a:ext cx="4267200" cy="2377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ea typeface="+mn-ea"/>
              <a:cs typeface="Arial" charset="0"/>
              <a:sym typeface="Verdana"/>
            </a:rPr>
            <a:t>Ваше Агентское вознаграждение увеличится, т.к. у нас будут продолжать страховаться не менее 30% клиентов</a:t>
          </a:r>
        </a:p>
      </dsp:txBody>
      <dsp:txXfrm>
        <a:off x="1828800" y="1300482"/>
        <a:ext cx="4267200" cy="1097278"/>
      </dsp:txXfrm>
    </dsp:sp>
    <dsp:sp modelId="{96263A6B-6285-441A-B354-B05CACCF2131}">
      <dsp:nvSpPr>
        <dsp:cNvPr id="0" name=""/>
        <dsp:cNvSpPr/>
      </dsp:nvSpPr>
      <dsp:spPr>
        <a:xfrm>
          <a:off x="1280160" y="2397761"/>
          <a:ext cx="1097278" cy="109727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57B53F-3FCC-405A-9845-091A764085E0}">
      <dsp:nvSpPr>
        <dsp:cNvPr id="0" name=""/>
        <dsp:cNvSpPr/>
      </dsp:nvSpPr>
      <dsp:spPr>
        <a:xfrm>
          <a:off x="1828800" y="2397761"/>
          <a:ext cx="4267200" cy="10972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ea typeface="+mn-ea"/>
              <a:cs typeface="Arial" charset="0"/>
              <a:sym typeface="Verdana"/>
            </a:rPr>
            <a:t>Больше договоров КАСКО, больше выплат на Ваше СТО</a:t>
          </a:r>
        </a:p>
      </dsp:txBody>
      <dsp:txXfrm>
        <a:off x="1828800" y="2397761"/>
        <a:ext cx="4267200" cy="1097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7264" cy="4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58" tIns="46779" rIns="93558" bIns="46779" numCol="1" anchor="t" anchorCtr="0" compatLnSpc="1">
            <a:prstTxWarp prst="textNoShape">
              <a:avLst/>
            </a:prstTxWarp>
          </a:bodyPr>
          <a:lstStyle>
            <a:lvl1pPr defTabSz="935523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0178" y="0"/>
            <a:ext cx="2877264" cy="4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58" tIns="46779" rIns="93558" bIns="46779" numCol="1" anchor="t" anchorCtr="0" compatLnSpc="1">
            <a:prstTxWarp prst="textNoShape">
              <a:avLst/>
            </a:prstTxWarp>
          </a:bodyPr>
          <a:lstStyle>
            <a:lvl1pPr algn="r" defTabSz="935523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7413" y="730250"/>
            <a:ext cx="4864100" cy="3649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299" y="4623420"/>
            <a:ext cx="5312327" cy="4380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58" tIns="46779" rIns="93558" bIns="46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46841"/>
            <a:ext cx="2877264" cy="4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58" tIns="46779" rIns="93558" bIns="46779" numCol="1" anchor="b" anchorCtr="0" compatLnSpc="1">
            <a:prstTxWarp prst="textNoShape">
              <a:avLst/>
            </a:prstTxWarp>
          </a:bodyPr>
          <a:lstStyle>
            <a:lvl1pPr defTabSz="935523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0178" y="9246841"/>
            <a:ext cx="2877264" cy="4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58" tIns="46779" rIns="93558" bIns="46779" numCol="1" anchor="b" anchorCtr="0" compatLnSpc="1">
            <a:prstTxWarp prst="textNoShape">
              <a:avLst/>
            </a:prstTxWarp>
          </a:bodyPr>
          <a:lstStyle>
            <a:lvl1pPr algn="r" defTabSz="935523">
              <a:defRPr sz="1200">
                <a:cs typeface="+mn-cs"/>
              </a:defRPr>
            </a:lvl1pPr>
          </a:lstStyle>
          <a:p>
            <a:pPr>
              <a:defRPr/>
            </a:pPr>
            <a:fld id="{39B3C88D-A6EF-40A7-BF4B-839DE5F86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926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730250"/>
            <a:ext cx="4864100" cy="3649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63893" y="4623911"/>
            <a:ext cx="5311139" cy="4380548"/>
          </a:xfrm>
          <a:prstGeom prst="rect">
            <a:avLst/>
          </a:prstGeom>
        </p:spPr>
        <p:txBody>
          <a:bodyPr lIns="93543" tIns="93543" rIns="93543" bIns="93543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730250"/>
            <a:ext cx="4864100" cy="3649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63893" y="4623911"/>
            <a:ext cx="5311139" cy="4380548"/>
          </a:xfrm>
          <a:prstGeom prst="rect">
            <a:avLst/>
          </a:prstGeom>
        </p:spPr>
        <p:txBody>
          <a:bodyPr lIns="93543" tIns="93543" rIns="93543" bIns="93543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730250"/>
            <a:ext cx="4864100" cy="3649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63893" y="4623911"/>
            <a:ext cx="5311139" cy="4380548"/>
          </a:xfrm>
          <a:prstGeom prst="rect">
            <a:avLst/>
          </a:prstGeom>
        </p:spPr>
        <p:txBody>
          <a:bodyPr lIns="93543" tIns="93543" rIns="93543" bIns="93543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730250"/>
            <a:ext cx="4864100" cy="3649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63893" y="4623911"/>
            <a:ext cx="5311139" cy="4380548"/>
          </a:xfrm>
          <a:prstGeom prst="rect">
            <a:avLst/>
          </a:prstGeom>
        </p:spPr>
        <p:txBody>
          <a:bodyPr lIns="93543" tIns="93543" rIns="93543" bIns="93543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730250"/>
            <a:ext cx="4864100" cy="3649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63893" y="4623911"/>
            <a:ext cx="5311139" cy="4380548"/>
          </a:xfrm>
          <a:prstGeom prst="rect">
            <a:avLst/>
          </a:prstGeom>
        </p:spPr>
        <p:txBody>
          <a:bodyPr lIns="93543" tIns="93543" rIns="93543" bIns="93543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885825" y="728663"/>
            <a:ext cx="4867275" cy="36512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63894" y="4623912"/>
            <a:ext cx="5311139" cy="4380548"/>
          </a:xfrm>
          <a:prstGeom prst="rect">
            <a:avLst/>
          </a:prstGeom>
        </p:spPr>
        <p:txBody>
          <a:bodyPr lIns="90232" tIns="90232" rIns="90232" bIns="90232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619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809" y="633313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ru"/>
              <a:pPr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18" y="1600202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80" y="1600202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809" y="633313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ru"/>
              <a:pPr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809" y="633313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ru"/>
              <a:pPr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82"/>
            <a:ext cx="8229600" cy="69269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809" y="633313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ru"/>
              <a:pPr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7"/>
            <a:ext cx="7772400" cy="1546475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786739"/>
            <a:ext cx="7772400" cy="1046316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7" y="633313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ru"/>
              <a:pPr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7" y="633313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ru"/>
              <a:pPr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6" y="1600202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9" y="1600202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7" y="633313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ru"/>
              <a:pPr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7" y="633313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ru"/>
              <a:pPr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82"/>
            <a:ext cx="8229600" cy="69269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7" y="633313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ru"/>
              <a:pPr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809" y="6333135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ru" sz="13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" sz="13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7" y="6333135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ru" sz="13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" sz="13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2.xml"/><Relationship Id="rId5" Type="http://schemas.openxmlformats.org/officeDocument/2006/relationships/image" Target="../media/image9.png"/><Relationship Id="rId10" Type="http://schemas.microsoft.com/office/2007/relationships/diagramDrawing" Target="../diagrams/drawing2.xml"/><Relationship Id="rId4" Type="http://schemas.openxmlformats.org/officeDocument/2006/relationships/image" Target="../media/image2.jpeg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hape 38"/>
          <p:cNvPicPr preferRelativeResize="0"/>
          <p:nvPr/>
        </p:nvPicPr>
        <p:blipFill>
          <a:blip r:embed="rId3" cstate="print">
            <a:alphaModFix amt="60000"/>
          </a:blip>
          <a:stretch>
            <a:fillRect/>
          </a:stretch>
        </p:blipFill>
        <p:spPr>
          <a:xfrm>
            <a:off x="1" y="911200"/>
            <a:ext cx="9143999" cy="594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129" descr="imag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6076950"/>
            <a:ext cx="8572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D:\Пацута\Мои Документы\Мои рисунки\Fotolia_15739478_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3" y="980730"/>
            <a:ext cx="8100392" cy="5384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2411761" y="1916834"/>
            <a:ext cx="374441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600" dirty="0" smtClean="0">
                <a:solidFill>
                  <a:srgbClr val="003399"/>
                </a:solidFill>
                <a:latin typeface="Franklin Gothic Medium Cond" panose="020B0606030402020204" pitchFamily="34" charset="0"/>
              </a:rPr>
              <a:t>«</a:t>
            </a:r>
            <a:r>
              <a:rPr lang="ru-RU" sz="4600" b="1" dirty="0" smtClean="0">
                <a:solidFill>
                  <a:srgbClr val="F26722"/>
                </a:solidFill>
                <a:latin typeface="Franklin Gothic Medium Cond" panose="020B0606030402020204" pitchFamily="34" charset="0"/>
              </a:rPr>
              <a:t>Наше</a:t>
            </a:r>
            <a:r>
              <a:rPr lang="ru-RU" sz="4600" b="1" dirty="0" smtClean="0">
                <a:solidFill>
                  <a:srgbClr val="003399"/>
                </a:solidFill>
                <a:latin typeface="Franklin Gothic Medium Cond" panose="020B0606030402020204" pitchFamily="34" charset="0"/>
              </a:rPr>
              <a:t> КАСКО</a:t>
            </a:r>
            <a:r>
              <a:rPr lang="ru-RU" sz="4600" dirty="0" smtClean="0">
                <a:solidFill>
                  <a:srgbClr val="003399"/>
                </a:solidFill>
                <a:latin typeface="Franklin Gothic Medium Cond" panose="020B0606030402020204" pitchFamily="34" charset="0"/>
              </a:rPr>
              <a:t>»</a:t>
            </a:r>
            <a:endParaRPr lang="ru-RU" sz="4600" dirty="0"/>
          </a:p>
        </p:txBody>
      </p:sp>
      <p:pic>
        <p:nvPicPr>
          <p:cNvPr id="9" name="Picture 11" descr="лого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164" y="157165"/>
            <a:ext cx="1620837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Shape 50"/>
          <p:cNvPicPr preferRelativeResize="0"/>
          <p:nvPr/>
        </p:nvPicPr>
        <p:blipFill>
          <a:blip r:embed="rId3" cstate="print">
            <a:alphaModFix amt="60000"/>
          </a:blip>
          <a:stretch>
            <a:fillRect/>
          </a:stretch>
        </p:blipFill>
        <p:spPr>
          <a:xfrm>
            <a:off x="1" y="911200"/>
            <a:ext cx="9143999" cy="594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38" name="Picture 2" descr="D:\Пацута\Мои Документы\Мои рисунки\parovo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980728"/>
            <a:ext cx="4137311" cy="17567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11" descr="лого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164" y="157165"/>
            <a:ext cx="1620837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9" descr="image0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86750" y="6076950"/>
            <a:ext cx="8572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436096" y="260648"/>
            <a:ext cx="3582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sym typeface="Verdana"/>
              </a:rPr>
              <a:t>Обгоняй не догоняя</a:t>
            </a:r>
          </a:p>
        </p:txBody>
      </p:sp>
      <p:pic>
        <p:nvPicPr>
          <p:cNvPr id="14337" name="Picture 1" descr="D:\Пацута\Мои Документы\Мои рисунки\shapk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5301208"/>
            <a:ext cx="4022952" cy="1448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23528" y="1196752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sym typeface="Verdana"/>
              </a:rPr>
              <a:t>У нас нет цели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sym typeface="Verdana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sym typeface="Verdana"/>
              </a:rPr>
              <a:t>сделать предложение лучше, чем у других.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76057" y="5373218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sym typeface="Verdana"/>
              </a:rPr>
              <a:t>Наша цель - вместе с вами удивлять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sym typeface="Verdana"/>
              </a:rPr>
              <a:t>клиентов.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512" y="2780928"/>
            <a:ext cx="230425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0"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Только 1 из 7 клиентов покупает КАСКО на свой автомобиль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611560" y="3861048"/>
            <a:ext cx="2448273" cy="1319606"/>
            <a:chOff x="1979721" y="2784849"/>
            <a:chExt cx="2232249" cy="1319606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979721" y="2784849"/>
              <a:ext cx="2167481" cy="13196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018372" y="2823499"/>
              <a:ext cx="2193598" cy="12423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22860" rIns="3429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latin typeface="Franklin Gothic Book" pitchFamily="34" charset="0"/>
                </a:rPr>
                <a:t>КАСКО на 30 дней в подарок</a:t>
              </a:r>
              <a:endParaRPr lang="ru-RU" sz="2400" dirty="0">
                <a:latin typeface="Franklin Gothic Book" pitchFamily="34" charset="0"/>
              </a:endParaRPr>
            </a:p>
          </p:txBody>
        </p:sp>
      </p:grpSp>
      <p:sp>
        <p:nvSpPr>
          <p:cNvPr id="21" name="Скругленный прямоугольник 20"/>
          <p:cNvSpPr/>
          <p:nvPr/>
        </p:nvSpPr>
        <p:spPr>
          <a:xfrm>
            <a:off x="3131840" y="2780928"/>
            <a:ext cx="230425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0"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Обычное КАСКО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3563888" y="3861048"/>
            <a:ext cx="2376264" cy="1296144"/>
            <a:chOff x="4109827" y="1577685"/>
            <a:chExt cx="2245337" cy="1308927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109827" y="1577685"/>
              <a:ext cx="2245337" cy="130892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4148164" y="1616022"/>
              <a:ext cx="2168663" cy="12322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245" tIns="36830" rIns="55245" bIns="3683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F26722"/>
                  </a:solidFill>
                  <a:latin typeface="Franklin Gothic Medium Cond" panose="020B0606030402020204" pitchFamily="34" charset="0"/>
                </a:rPr>
                <a:t>Наше</a:t>
              </a:r>
              <a:r>
                <a:rPr lang="ru-RU" sz="2400" b="1" kern="1200" dirty="0" smtClean="0">
                  <a:solidFill>
                    <a:srgbClr val="003399"/>
                  </a:solidFill>
                  <a:latin typeface="Franklin Gothic Medium Cond" panose="020B0606030402020204" pitchFamily="34" charset="0"/>
                </a:rPr>
                <a:t> </a:t>
              </a:r>
              <a:r>
                <a:rPr lang="ru-RU" sz="2400" dirty="0" smtClean="0">
                  <a:latin typeface="Franklin Gothic Medium Cond" pitchFamily="34" charset="0"/>
                </a:rPr>
                <a:t>КАСКО</a:t>
              </a:r>
              <a:endParaRPr lang="ru-RU" sz="2400" dirty="0">
                <a:latin typeface="Franklin Gothic Medium Cond" pitchFamily="34" charset="0"/>
              </a:endParaRPr>
            </a:p>
          </p:txBody>
        </p:sp>
      </p:grpSp>
      <p:sp>
        <p:nvSpPr>
          <p:cNvPr id="25" name="Скругленный прямоугольник 24"/>
          <p:cNvSpPr/>
          <p:nvPr/>
        </p:nvSpPr>
        <p:spPr>
          <a:xfrm>
            <a:off x="6084168" y="2780928"/>
            <a:ext cx="2376264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0"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Как быстро выплачивает Ваша страховая?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6660232" y="3861048"/>
            <a:ext cx="2317345" cy="1296144"/>
            <a:chOff x="4109827" y="1577685"/>
            <a:chExt cx="2245337" cy="1308927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4109827" y="1577685"/>
              <a:ext cx="2245337" cy="130892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Скругленный прямоугольник 4"/>
            <p:cNvSpPr/>
            <p:nvPr/>
          </p:nvSpPr>
          <p:spPr>
            <a:xfrm>
              <a:off x="4148164" y="1616022"/>
              <a:ext cx="2168663" cy="12322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245" tIns="36830" rIns="55245" bIns="3683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latin typeface="Franklin Gothic Book" pitchFamily="34" charset="0"/>
                </a:rPr>
                <a:t>ВУСО платит за 7 дней</a:t>
              </a: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543601" y="260648"/>
            <a:ext cx="36004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>
              <a:spcBef>
                <a:spcPts val="0"/>
              </a:spcBef>
              <a:defRPr/>
            </a:pP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 Cond" pitchFamily="34" charset="0"/>
                <a:sym typeface="Verdana"/>
              </a:rPr>
              <a:t> </a:t>
            </a:r>
            <a:r>
              <a:rPr lang="ru-RU" sz="2400" b="1" dirty="0" smtClean="0">
                <a:solidFill>
                  <a:srgbClr val="F26722"/>
                </a:solidFill>
                <a:latin typeface="Franklin Gothic Medium Cond" panose="020B0606030402020204" pitchFamily="34" charset="0"/>
              </a:rPr>
              <a:t>Наше</a:t>
            </a:r>
            <a:r>
              <a:rPr lang="ru-RU" sz="2400" b="1" dirty="0" smtClean="0">
                <a:solidFill>
                  <a:srgbClr val="003399"/>
                </a:solidFill>
                <a:latin typeface="Franklin Gothic Medium Cond" panose="020B0606030402020204" pitchFamily="34" charset="0"/>
              </a:rPr>
              <a:t> КАСКО</a:t>
            </a:r>
            <a:endParaRPr lang="ru-RU" sz="2400" dirty="0" smtClean="0"/>
          </a:p>
        </p:txBody>
      </p:sp>
      <p:pic>
        <p:nvPicPr>
          <p:cNvPr id="12" name="Picture 11" descr="лог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164" y="157165"/>
            <a:ext cx="1620837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Пацута\Мои Документы\Мои рисунки\IMG_205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077072"/>
            <a:ext cx="1259631" cy="1369164"/>
          </a:xfrm>
          <a:prstGeom prst="rect">
            <a:avLst/>
          </a:prstGeom>
          <a:noFill/>
        </p:spPr>
      </p:pic>
      <p:pic>
        <p:nvPicPr>
          <p:cNvPr id="14" name="Shape 68"/>
          <p:cNvPicPr preferRelativeResize="0"/>
          <p:nvPr/>
        </p:nvPicPr>
        <p:blipFill>
          <a:blip r:embed="rId5" cstate="print">
            <a:alphaModFix/>
          </a:blip>
          <a:stretch>
            <a:fillRect/>
          </a:stretch>
        </p:blipFill>
        <p:spPr>
          <a:xfrm>
            <a:off x="83493" y="2761878"/>
            <a:ext cx="1224136" cy="278092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Скругленный прямоугольник 18"/>
          <p:cNvSpPr/>
          <p:nvPr/>
        </p:nvSpPr>
        <p:spPr>
          <a:xfrm>
            <a:off x="5796136" y="908720"/>
            <a:ext cx="3240359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tIns="180000" rIns="72000" bIns="180000" rtlCol="0" anchor="ctr"/>
          <a:lstStyle/>
          <a:p>
            <a:pPr lvl="0"/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Срок действия договора 1 год. </a:t>
            </a:r>
          </a:p>
          <a:p>
            <a:pPr lvl="0"/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Платеж по КАСКО 20-40     </a:t>
            </a:r>
            <a:r>
              <a:rPr lang="ru-RU" sz="1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тыс.грн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796136" y="1988840"/>
            <a:ext cx="3240360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ctr"/>
          <a:lstStyle/>
          <a:p>
            <a:pPr lvl="0"/>
            <a:r>
              <a:rPr lang="en-US" sz="16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    </a:t>
            </a: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Возможность </a:t>
            </a: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разбивки платежа, но с удорожанием тарифа.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96136" y="2924944"/>
            <a:ext cx="3240360" cy="194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ctr"/>
          <a:lstStyle/>
          <a:p>
            <a:pPr lvl="0"/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Оплата </a:t>
            </a:r>
            <a:r>
              <a:rPr lang="ru-RU" sz="1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не всей суммы ремонта </a:t>
            </a: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ТС в случае недострахования из-за курсовой разницы, удержания неоплаченных до конца года платежей при разбивке, договора на условиях учета износа деталей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96136" y="4941168"/>
            <a:ext cx="3240360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ctr"/>
          <a:lstStyle/>
          <a:p>
            <a:pPr lvl="0"/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Множество вариантов условий договора, скрытые ограничения, ведущие к отказу в выплате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796136" y="5949280"/>
            <a:ext cx="324036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ctr"/>
          <a:lstStyle/>
          <a:p>
            <a:pPr lvl="0"/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Выплата без справки ГАИ – с ограничением по количеству обращений.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25584" y="762002"/>
            <a:ext cx="3074407" cy="98180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800" tIns="180000" rIns="72000" bIns="180000" rtlCol="0" anchor="ctr"/>
          <a:lstStyle/>
          <a:p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Договор бессрочный. Сколько платишь столько пользуешься. Платеж в месяц 2-3 тыс. грн.</a:t>
            </a:r>
            <a:r>
              <a:rPr lang="ru-RU" sz="1600" dirty="0" smtClean="0">
                <a:solidFill>
                  <a:schemeClr val="bg1"/>
                </a:solidFill>
                <a:latin typeface="Franklin Gothic Book" pitchFamily="34" charset="0"/>
              </a:rPr>
              <a:t>  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425584" y="3068960"/>
            <a:ext cx="3074407" cy="187220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80000" bIns="180000" rtlCol="0" anchor="ctr"/>
          <a:lstStyle/>
          <a:p>
            <a:pPr lvl="0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В 100% случаев оплата всей суммы ремонта ТС. </a:t>
            </a:r>
          </a:p>
          <a:p>
            <a:pPr lvl="0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Никаких исключений!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425584" y="5013176"/>
            <a:ext cx="3074407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80000" bIns="180000" rtlCol="0" anchor="ctr"/>
          <a:lstStyle/>
          <a:p>
            <a:pPr lvl="0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Единые, без скрытых исключений по выплате условия страхования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25584" y="5949280"/>
            <a:ext cx="3074407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80000" bIns="180000" rtlCol="0" anchor="ctr"/>
          <a:lstStyle/>
          <a:p>
            <a:pPr lvl="0" algn="just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Количество выплат без справки ГАИ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не ограничено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425585" y="1844824"/>
            <a:ext cx="3074406" cy="11521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180000" bIns="180000" rtlCol="0" anchor="ctr"/>
          <a:lstStyle/>
          <a:p>
            <a:pPr indent="360000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Каждый месяц платеж на 1% меньше. Через 10 месяцев 10%</a:t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Через 15 месяцев 15%</a:t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  <a:sym typeface="Verdana"/>
              </a:rPr>
              <a:t>Максимальная скидка 60%</a:t>
            </a:r>
          </a:p>
        </p:txBody>
      </p:sp>
      <p:grpSp>
        <p:nvGrpSpPr>
          <p:cNvPr id="2" name="Группа 12"/>
          <p:cNvGrpSpPr/>
          <p:nvPr/>
        </p:nvGrpSpPr>
        <p:grpSpPr>
          <a:xfrm>
            <a:off x="4554029" y="786715"/>
            <a:ext cx="1670177" cy="1670177"/>
            <a:chOff x="466413" y="351431"/>
            <a:chExt cx="1670177" cy="1670177"/>
          </a:xfrm>
          <a:scene3d>
            <a:camera prst="orthographicFront"/>
            <a:lightRig rig="flat" dir="t"/>
          </a:scene3d>
        </p:grpSpPr>
        <p:sp>
          <p:nvSpPr>
            <p:cNvPr id="16" name="Овал 15"/>
            <p:cNvSpPr/>
            <p:nvPr/>
          </p:nvSpPr>
          <p:spPr>
            <a:xfrm>
              <a:off x="466413" y="351431"/>
              <a:ext cx="1670177" cy="167017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Овал 4"/>
            <p:cNvSpPr/>
            <p:nvPr/>
          </p:nvSpPr>
          <p:spPr>
            <a:xfrm>
              <a:off x="768924" y="585818"/>
              <a:ext cx="1180993" cy="11809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0" kern="1200" dirty="0" smtClean="0">
                  <a:latin typeface="Franklin Gothic Book" pitchFamily="34" charset="0"/>
                </a:rPr>
                <a:t>Обычное КАСКО</a:t>
              </a:r>
            </a:p>
          </p:txBody>
        </p:sp>
      </p:grpSp>
      <p:grpSp>
        <p:nvGrpSpPr>
          <p:cNvPr id="3" name="Группа 19"/>
          <p:cNvGrpSpPr/>
          <p:nvPr/>
        </p:nvGrpSpPr>
        <p:grpSpPr>
          <a:xfrm>
            <a:off x="0" y="908720"/>
            <a:ext cx="1670177" cy="1670177"/>
            <a:chOff x="4699776" y="157373"/>
            <a:chExt cx="1670177" cy="1670177"/>
          </a:xfrm>
          <a:scene3d>
            <a:camera prst="orthographicFront"/>
            <a:lightRig rig="flat" dir="t"/>
          </a:scene3d>
        </p:grpSpPr>
        <p:sp>
          <p:nvSpPr>
            <p:cNvPr id="21" name="Овал 20"/>
            <p:cNvSpPr/>
            <p:nvPr/>
          </p:nvSpPr>
          <p:spPr>
            <a:xfrm>
              <a:off x="4699776" y="157373"/>
              <a:ext cx="1670177" cy="167017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Овал 4"/>
            <p:cNvSpPr/>
            <p:nvPr/>
          </p:nvSpPr>
          <p:spPr>
            <a:xfrm>
              <a:off x="4944368" y="401965"/>
              <a:ext cx="1180993" cy="11809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F26722"/>
                  </a:solidFill>
                  <a:latin typeface="Franklin Gothic Book" pitchFamily="34" charset="0"/>
                </a:rPr>
                <a:t>Наше</a:t>
              </a:r>
              <a:r>
                <a:rPr lang="ru-RU" sz="2400" b="1" kern="1200" dirty="0" smtClean="0">
                  <a:solidFill>
                    <a:srgbClr val="003399"/>
                  </a:solidFill>
                  <a:latin typeface="Franklin Gothic Book" pitchFamily="34" charset="0"/>
                </a:rPr>
                <a:t> КАСКО</a:t>
              </a:r>
              <a:endParaRPr lang="ru-RU" sz="2400" b="0" kern="1200" dirty="0" smtClean="0">
                <a:latin typeface="Franklin Gothic Book" pitchFamily="34" charset="0"/>
              </a:endParaRP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543600" y="188640"/>
            <a:ext cx="3600400" cy="4616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 Cond" pitchFamily="34" charset="0"/>
                <a:sym typeface="Verdana"/>
              </a:rPr>
              <a:t> Как оценить КАСКО</a:t>
            </a:r>
            <a:endParaRPr lang="ru" sz="24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Medium Cond" pitchFamily="34" charset="0"/>
              <a:sym typeface="Verdana"/>
            </a:endParaRPr>
          </a:p>
        </p:txBody>
      </p:sp>
      <p:pic>
        <p:nvPicPr>
          <p:cNvPr id="12" name="Picture 11" descr="лог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164" y="157165"/>
            <a:ext cx="1620837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29" descr="imag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6076950"/>
            <a:ext cx="8572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7092280" y="1412776"/>
            <a:ext cx="1670177" cy="1670177"/>
            <a:chOff x="524332" y="341226"/>
            <a:chExt cx="1670177" cy="1670177"/>
          </a:xfrm>
          <a:scene3d>
            <a:camera prst="orthographicFront"/>
            <a:lightRig rig="flat" dir="t"/>
          </a:scene3d>
        </p:grpSpPr>
        <p:sp>
          <p:nvSpPr>
            <p:cNvPr id="17" name="Овал 16"/>
            <p:cNvSpPr/>
            <p:nvPr/>
          </p:nvSpPr>
          <p:spPr>
            <a:xfrm>
              <a:off x="524332" y="341226"/>
              <a:ext cx="1670177" cy="167017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Овал 4"/>
            <p:cNvSpPr/>
            <p:nvPr/>
          </p:nvSpPr>
          <p:spPr>
            <a:xfrm>
              <a:off x="768924" y="585818"/>
              <a:ext cx="1180993" cy="11809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0" kern="1200" dirty="0" smtClean="0">
                  <a:latin typeface="Franklin Gothic Book" pitchFamily="34" charset="0"/>
                </a:rPr>
                <a:t>Обычное КАСКО</a:t>
              </a: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67544" y="4149080"/>
            <a:ext cx="1670177" cy="1670177"/>
            <a:chOff x="4699776" y="157373"/>
            <a:chExt cx="1670177" cy="1670177"/>
          </a:xfrm>
          <a:scene3d>
            <a:camera prst="orthographicFront"/>
            <a:lightRig rig="flat" dir="t"/>
          </a:scene3d>
        </p:grpSpPr>
        <p:sp>
          <p:nvSpPr>
            <p:cNvPr id="22" name="Овал 21"/>
            <p:cNvSpPr/>
            <p:nvPr/>
          </p:nvSpPr>
          <p:spPr>
            <a:xfrm>
              <a:off x="4699776" y="157373"/>
              <a:ext cx="1670177" cy="167017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Овал 4"/>
            <p:cNvSpPr/>
            <p:nvPr/>
          </p:nvSpPr>
          <p:spPr>
            <a:xfrm>
              <a:off x="4944368" y="401965"/>
              <a:ext cx="1180993" cy="11809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F26722"/>
                  </a:solidFill>
                  <a:latin typeface="Franklin Gothic Book" pitchFamily="34" charset="0"/>
                </a:rPr>
                <a:t>Наше</a:t>
              </a:r>
              <a:r>
                <a:rPr lang="ru-RU" sz="2400" b="1" kern="1200" dirty="0" smtClean="0">
                  <a:solidFill>
                    <a:srgbClr val="003399"/>
                  </a:solidFill>
                  <a:latin typeface="Franklin Gothic Book" pitchFamily="34" charset="0"/>
                </a:rPr>
                <a:t> КАСКО</a:t>
              </a:r>
              <a:endParaRPr lang="ru-RU" sz="2400" b="0" kern="1200" dirty="0" smtClean="0">
                <a:latin typeface="Franklin Gothic Book" pitchFamily="34" charset="0"/>
              </a:endParaRPr>
            </a:p>
          </p:txBody>
        </p:sp>
      </p:grpSp>
      <p:graphicFrame>
        <p:nvGraphicFramePr>
          <p:cNvPr id="30" name="Схема 29"/>
          <p:cNvGraphicFramePr/>
          <p:nvPr>
            <p:extLst>
              <p:ext uri="{D42A27DB-BD31-4B8C-83A1-F6EECF244321}">
                <p14:modId xmlns:p14="http://schemas.microsoft.com/office/powerpoint/2010/main" val="97124676"/>
              </p:ext>
            </p:extLst>
          </p:nvPr>
        </p:nvGraphicFramePr>
        <p:xfrm>
          <a:off x="1475656" y="1628800"/>
          <a:ext cx="62646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31" name="Picture 11" descr="лог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5085184"/>
            <a:ext cx="1620837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/>
        </p:nvSpPr>
        <p:spPr>
          <a:xfrm>
            <a:off x="1" y="903007"/>
            <a:ext cx="8964488" cy="47260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28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ru-RU" sz="1300" kern="0" dirty="0" smtClean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143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400" kern="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99992" y="260648"/>
            <a:ext cx="4355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400" b="1" dirty="0" smtClean="0">
                <a:solidFill>
                  <a:srgbClr val="F26722"/>
                </a:solidFill>
                <a:latin typeface="Franklin Gothic Medium Cond" panose="020B0606030402020204" pitchFamily="34" charset="0"/>
              </a:rPr>
              <a:t>Наше</a:t>
            </a:r>
            <a:r>
              <a:rPr lang="ru-RU" sz="2400" b="1" dirty="0" smtClean="0">
                <a:solidFill>
                  <a:srgbClr val="003399"/>
                </a:solidFill>
                <a:latin typeface="Franklin Gothic Medium Cond" panose="020B0606030402020204" pitchFamily="34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Franklin Gothic Medium Cond" panose="020B0606030402020204" pitchFamily="34" charset="0"/>
              </a:rPr>
              <a:t>КАСКО</a:t>
            </a:r>
            <a:r>
              <a:rPr lang="ru-RU" sz="2400" b="1" dirty="0" smtClean="0">
                <a:solidFill>
                  <a:srgbClr val="003399"/>
                </a:solidFill>
                <a:latin typeface="Franklin Gothic Medium Cond" panose="020B0606030402020204" pitchFamily="34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sym typeface="Verdana"/>
              </a:rPr>
              <a:t>ключ к успеху   </a:t>
            </a:r>
          </a:p>
        </p:txBody>
      </p:sp>
      <p:pic>
        <p:nvPicPr>
          <p:cNvPr id="22" name="Picture 11" descr="лог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164" y="157165"/>
            <a:ext cx="1620837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29" descr="imag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6076950"/>
            <a:ext cx="8572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979713" y="2348882"/>
            <a:ext cx="5508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Medium Cond" pitchFamily="34" charset="0"/>
              <a:sym typeface="Verdana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23528" y="2852936"/>
            <a:ext cx="1656184" cy="1584176"/>
          </a:xfrm>
          <a:prstGeom prst="ellipse">
            <a:avLst/>
          </a:prstGeom>
          <a:blipFill rotWithShape="0">
            <a:blip r:embed="rId5" cstate="print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5" name="Схема 14"/>
          <p:cNvGraphicFramePr/>
          <p:nvPr/>
        </p:nvGraphicFramePr>
        <p:xfrm>
          <a:off x="219573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0811060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/>
        </p:nvSpPr>
        <p:spPr>
          <a:xfrm>
            <a:off x="1" y="903009"/>
            <a:ext cx="8964488" cy="12298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28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ru-RU" sz="1300" kern="0" dirty="0" smtClean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143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400" kern="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627784" y="692696"/>
            <a:ext cx="3816424" cy="36724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547664" y="4149080"/>
            <a:ext cx="6264696" cy="1912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22860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</a:pPr>
            <a:r>
              <a:rPr lang="ru-RU" sz="4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sym typeface="Verdana"/>
              </a:rPr>
              <a:t>Мы идем в будущее!</a:t>
            </a:r>
          </a:p>
          <a:p>
            <a:pPr marL="457200" lvl="0" indent="-22860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</a:pPr>
            <a:r>
              <a:rPr lang="ru-RU" sz="4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sym typeface="Verdana"/>
              </a:rPr>
              <a:t>Вы с нами?</a:t>
            </a:r>
            <a:endParaRPr lang="ru" sz="42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sym typeface="Verdan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1880" y="836712"/>
            <a:ext cx="2232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 Cond" pitchFamily="34" charset="0"/>
                <a:sym typeface="Verdana"/>
              </a:rPr>
              <a:t> </a:t>
            </a:r>
            <a:endParaRPr lang="ru-RU" sz="30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sym typeface="Verdana"/>
            </a:endParaRPr>
          </a:p>
          <a:p>
            <a:endParaRPr lang="ru-RU" sz="5000" b="1" dirty="0">
              <a:solidFill>
                <a:schemeClr val="bg1"/>
              </a:solidFill>
            </a:endParaRPr>
          </a:p>
        </p:txBody>
      </p:sp>
      <p:pic>
        <p:nvPicPr>
          <p:cNvPr id="16" name="Picture 11" descr="лог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164" y="157165"/>
            <a:ext cx="1620837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29" descr="imag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6076950"/>
            <a:ext cx="8572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635896" y="1844824"/>
            <a:ext cx="18722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26722"/>
                </a:solidFill>
                <a:latin typeface="Franklin Gothic Medium Cond" panose="020B0606030402020204" pitchFamily="34" charset="0"/>
              </a:rPr>
              <a:t>Наше</a:t>
            </a:r>
            <a:r>
              <a:rPr lang="ru-RU" sz="4400" b="1" dirty="0" smtClean="0">
                <a:solidFill>
                  <a:srgbClr val="003399"/>
                </a:solidFill>
                <a:latin typeface="Franklin Gothic Medium Cond" panose="020B0606030402020204" pitchFamily="34" charset="0"/>
              </a:rPr>
              <a:t> </a:t>
            </a:r>
            <a:r>
              <a:rPr lang="ru-RU" sz="4400" b="1" dirty="0" smtClean="0">
                <a:solidFill>
                  <a:srgbClr val="0070C0"/>
                </a:solidFill>
                <a:latin typeface="Franklin Gothic Medium Cond" panose="020B0606030402020204" pitchFamily="34" charset="0"/>
              </a:rPr>
              <a:t>КАСКО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060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15221</TotalTime>
  <Words>275</Words>
  <Application>Microsoft Office PowerPoint</Application>
  <PresentationFormat>Экран (4:3)</PresentationFormat>
  <Paragraphs>39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simple-light</vt:lpstr>
      <vt:lpstr>1_simple-light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Митронина Елена</dc:creator>
  <cp:lastModifiedBy>-</cp:lastModifiedBy>
  <cp:revision>950</cp:revision>
  <cp:lastPrinted>2015-11-12T15:56:18Z</cp:lastPrinted>
  <dcterms:created xsi:type="dcterms:W3CDTF">1601-01-01T00:00:00Z</dcterms:created>
  <dcterms:modified xsi:type="dcterms:W3CDTF">2015-11-19T11:24:54Z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